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62" r:id="rId13"/>
  </p:sldIdLst>
  <p:sldSz cx="18288000" cy="10287000"/>
  <p:notesSz cx="6858000" cy="9144000"/>
  <p:embeddedFontLst>
    <p:embeddedFont>
      <p:font typeface="DM Sans" pitchFamily="2" charset="77"/>
      <p:regular r:id="rId14"/>
      <p:bold r:id="rId15"/>
      <p:italic r:id="rId16"/>
      <p:boldItalic r:id="rId17"/>
    </p:embeddedFont>
    <p:embeddedFont>
      <p:font typeface="DM Sans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604" autoAdjust="0"/>
  </p:normalViewPr>
  <p:slideViewPr>
    <p:cSldViewPr>
      <p:cViewPr>
        <p:scale>
          <a:sx n="69" d="100"/>
          <a:sy n="69" d="100"/>
        </p:scale>
        <p:origin x="944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hyperlink" Target="mailto:aj61057n@pace.edu" TargetMode="External"/><Relationship Id="rId5" Type="http://schemas.openxmlformats.org/officeDocument/2006/relationships/image" Target="../media/image4.png"/><Relationship Id="rId10" Type="http://schemas.openxmlformats.org/officeDocument/2006/relationships/hyperlink" Target="mailto:nm21277n@pace.edu" TargetMode="External"/><Relationship Id="rId4" Type="http://schemas.openxmlformats.org/officeDocument/2006/relationships/image" Target="../media/image3.jpeg"/><Relationship Id="rId9" Type="http://schemas.openxmlformats.org/officeDocument/2006/relationships/hyperlink" Target="mailto:dp81128n@pace.edu" TargetMode="External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18561" y="8618539"/>
            <a:ext cx="2378161" cy="2246055"/>
          </a:xfrm>
          <a:prstGeom prst="rect">
            <a:avLst/>
          </a:prstGeom>
          <a:solidFill>
            <a:srgbClr val="1A1C1C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3452834" y="-1319082"/>
            <a:ext cx="2378161" cy="2246055"/>
          </a:xfrm>
          <a:prstGeom prst="rect">
            <a:avLst/>
          </a:prstGeom>
          <a:solidFill>
            <a:srgbClr val="1A1C1C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310724" y="-345396"/>
            <a:ext cx="4094170" cy="4094170"/>
          </a:xfrm>
          <a:custGeom>
            <a:avLst/>
            <a:gdLst/>
            <a:ahLst/>
            <a:cxnLst/>
            <a:rect l="l" t="t" r="r" b="b"/>
            <a:pathLst>
              <a:path w="4094170" h="4094170">
                <a:moveTo>
                  <a:pt x="0" y="0"/>
                </a:moveTo>
                <a:lnTo>
                  <a:pt x="4094170" y="0"/>
                </a:lnTo>
                <a:lnTo>
                  <a:pt x="4094170" y="4094170"/>
                </a:lnTo>
                <a:lnTo>
                  <a:pt x="0" y="4094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10606" y="1028700"/>
            <a:ext cx="7297035" cy="8229600"/>
            <a:chOff x="0" y="0"/>
            <a:chExt cx="5630428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30428" cy="6350000"/>
            </a:xfrm>
            <a:custGeom>
              <a:avLst/>
              <a:gdLst/>
              <a:ahLst/>
              <a:cxnLst/>
              <a:rect l="l" t="t" r="r" b="b"/>
              <a:pathLst>
                <a:path w="5630428" h="6350000">
                  <a:moveTo>
                    <a:pt x="5630428" y="1169060"/>
                  </a:moveTo>
                  <a:cubicBezTo>
                    <a:pt x="5630428" y="3034449"/>
                    <a:pt x="5630428" y="4484599"/>
                    <a:pt x="5630428" y="6350000"/>
                  </a:cubicBezTo>
                  <a:lnTo>
                    <a:pt x="0" y="6350000"/>
                  </a:lnTo>
                  <a:lnTo>
                    <a:pt x="0" y="1533195"/>
                  </a:lnTo>
                  <a:cubicBezTo>
                    <a:pt x="0" y="1022134"/>
                    <a:pt x="0" y="511061"/>
                    <a:pt x="0" y="0"/>
                  </a:cubicBezTo>
                  <a:lnTo>
                    <a:pt x="2381240" y="0"/>
                  </a:lnTo>
                  <a:cubicBezTo>
                    <a:pt x="3464303" y="389687"/>
                    <a:pt x="4547365" y="779374"/>
                    <a:pt x="5630428" y="1169060"/>
                  </a:cubicBezTo>
                  <a:close/>
                </a:path>
              </a:pathLst>
            </a:custGeom>
            <a:blipFill>
              <a:blip r:embed="rId4"/>
              <a:stretch>
                <a:fillRect l="-29844" r="-29844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7571436" y="8812409"/>
            <a:ext cx="4104370" cy="4104370"/>
          </a:xfrm>
          <a:custGeom>
            <a:avLst/>
            <a:gdLst/>
            <a:ahLst/>
            <a:cxnLst/>
            <a:rect l="l" t="t" r="r" b="b"/>
            <a:pathLst>
              <a:path w="4104370" h="4104370">
                <a:moveTo>
                  <a:pt x="0" y="0"/>
                </a:moveTo>
                <a:lnTo>
                  <a:pt x="4104370" y="0"/>
                </a:lnTo>
                <a:lnTo>
                  <a:pt x="4104370" y="4104369"/>
                </a:lnTo>
                <a:lnTo>
                  <a:pt x="0" y="4104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-1783566" y="6713852"/>
            <a:ext cx="3809374" cy="3809374"/>
          </a:xfrm>
          <a:custGeom>
            <a:avLst/>
            <a:gdLst/>
            <a:ahLst/>
            <a:cxnLst/>
            <a:rect l="l" t="t" r="r" b="b"/>
            <a:pathLst>
              <a:path w="3809374" h="3809374">
                <a:moveTo>
                  <a:pt x="0" y="0"/>
                </a:moveTo>
                <a:lnTo>
                  <a:pt x="3809374" y="0"/>
                </a:lnTo>
                <a:lnTo>
                  <a:pt x="3809374" y="3809374"/>
                </a:lnTo>
                <a:lnTo>
                  <a:pt x="0" y="3809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68757-26EA-07E9-08F9-683C4E46DF70}"/>
              </a:ext>
            </a:extLst>
          </p:cNvPr>
          <p:cNvSpPr txBox="1"/>
          <p:nvPr/>
        </p:nvSpPr>
        <p:spPr>
          <a:xfrm>
            <a:off x="1028700" y="3182963"/>
            <a:ext cx="7598555" cy="3921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Hotel Operations Management System</a:t>
            </a:r>
            <a:endParaRPr 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Aft>
                <a:spcPts val="1000"/>
              </a:spcAft>
            </a:pPr>
            <a:endParaRPr lang="en-US" sz="2400" b="1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Team Members:</a:t>
            </a:r>
            <a:endParaRPr lang="en-US" sz="28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57300" marR="0" indent="-34290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Dixit Prajapati		</a:t>
            </a:r>
            <a:r>
              <a:rPr lang="en-US" sz="240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dp81128n@pace.edu</a:t>
            </a:r>
            <a:r>
              <a:rPr lang="en-US" sz="24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 marL="1257300" marR="0" indent="-34290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Neha Mukunda 		</a:t>
            </a:r>
            <a:r>
              <a:rPr lang="en-US" sz="240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nm21277n@pace.edu</a:t>
            </a:r>
            <a:r>
              <a:rPr lang="en-US" sz="24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 marL="1257300" marR="0" indent="-342900">
              <a:lnSpc>
                <a:spcPct val="115000"/>
              </a:lnSpc>
              <a:spcAft>
                <a:spcPts val="1000"/>
              </a:spcAft>
              <a:buFont typeface="Wingdings" pitchFamily="2" charset="2"/>
              <a:buChar char="Ø"/>
            </a:pPr>
            <a:r>
              <a:rPr lang="en-US" sz="24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Anitta Jaison 		</a:t>
            </a:r>
            <a:r>
              <a:rPr lang="en-US" sz="2400" u="sng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aj61057n@pace.edu</a:t>
            </a:r>
            <a:endParaRPr lang="en-US" sz="24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C1E89F-7161-4DDA-3019-47332FFDE5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99" y="-196054"/>
            <a:ext cx="8411925" cy="3162222"/>
          </a:xfrm>
          <a:prstGeom prst="rect">
            <a:avLst/>
          </a:prstGeom>
        </p:spPr>
      </p:pic>
      <p:sp>
        <p:nvSpPr>
          <p:cNvPr id="19" name="Freeform 7">
            <a:extLst>
              <a:ext uri="{FF2B5EF4-FFF2-40B4-BE49-F238E27FC236}">
                <a16:creationId xmlns:a16="http://schemas.microsoft.com/office/drawing/2014/main" id="{C35B6034-C4B4-0CC3-7506-53314A7CFEE6}"/>
              </a:ext>
            </a:extLst>
          </p:cNvPr>
          <p:cNvSpPr/>
          <p:nvPr/>
        </p:nvSpPr>
        <p:spPr>
          <a:xfrm rot="-10800000">
            <a:off x="-1387913" y="-1379230"/>
            <a:ext cx="2296095" cy="2296095"/>
          </a:xfrm>
          <a:custGeom>
            <a:avLst/>
            <a:gdLst/>
            <a:ahLst/>
            <a:cxnLst/>
            <a:rect l="l" t="t" r="r" b="b"/>
            <a:pathLst>
              <a:path w="2296095" h="2296095">
                <a:moveTo>
                  <a:pt x="0" y="0"/>
                </a:moveTo>
                <a:lnTo>
                  <a:pt x="2296095" y="0"/>
                </a:lnTo>
                <a:lnTo>
                  <a:pt x="2296095" y="2296095"/>
                </a:lnTo>
                <a:lnTo>
                  <a:pt x="0" y="22960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9C9F4D-A2CF-40F5-3C05-E321D99C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612DA70-1335-274A-9CDC-FBBF084DDE1E}"/>
              </a:ext>
            </a:extLst>
          </p:cNvPr>
          <p:cNvSpPr txBox="1"/>
          <p:nvPr/>
        </p:nvSpPr>
        <p:spPr>
          <a:xfrm>
            <a:off x="-197783" y="2492251"/>
            <a:ext cx="6245115" cy="788128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99"/>
              </a:lnSpc>
            </a:pPr>
            <a:endParaRPr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A465B37-0B65-9AFE-FF15-87BA7EB2EB25}"/>
              </a:ext>
            </a:extLst>
          </p:cNvPr>
          <p:cNvSpPr/>
          <p:nvPr/>
        </p:nvSpPr>
        <p:spPr>
          <a:xfrm>
            <a:off x="-181904" y="9284143"/>
            <a:ext cx="6254019" cy="6254019"/>
          </a:xfrm>
          <a:custGeom>
            <a:avLst/>
            <a:gdLst/>
            <a:ahLst/>
            <a:cxnLst/>
            <a:rect l="l" t="t" r="r" b="b"/>
            <a:pathLst>
              <a:path w="6254019" h="6254019">
                <a:moveTo>
                  <a:pt x="0" y="0"/>
                </a:moveTo>
                <a:lnTo>
                  <a:pt x="6254019" y="0"/>
                </a:lnTo>
                <a:lnTo>
                  <a:pt x="6254019" y="6254020"/>
                </a:lnTo>
                <a:lnTo>
                  <a:pt x="0" y="6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8EEF455-1622-A962-18C0-33744C366D26}"/>
              </a:ext>
            </a:extLst>
          </p:cNvPr>
          <p:cNvSpPr/>
          <p:nvPr/>
        </p:nvSpPr>
        <p:spPr>
          <a:xfrm>
            <a:off x="12215885" y="9284143"/>
            <a:ext cx="6254019" cy="6254019"/>
          </a:xfrm>
          <a:custGeom>
            <a:avLst/>
            <a:gdLst/>
            <a:ahLst/>
            <a:cxnLst/>
            <a:rect l="l" t="t" r="r" b="b"/>
            <a:pathLst>
              <a:path w="6254019" h="6254019">
                <a:moveTo>
                  <a:pt x="0" y="0"/>
                </a:moveTo>
                <a:lnTo>
                  <a:pt x="6254019" y="0"/>
                </a:lnTo>
                <a:lnTo>
                  <a:pt x="6254019" y="6254020"/>
                </a:lnTo>
                <a:lnTo>
                  <a:pt x="0" y="6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828DAA9-D345-CEB8-464D-5B49D97CACFE}"/>
              </a:ext>
            </a:extLst>
          </p:cNvPr>
          <p:cNvSpPr/>
          <p:nvPr/>
        </p:nvSpPr>
        <p:spPr>
          <a:xfrm>
            <a:off x="6009115" y="9284143"/>
            <a:ext cx="6254019" cy="6254019"/>
          </a:xfrm>
          <a:custGeom>
            <a:avLst/>
            <a:gdLst/>
            <a:ahLst/>
            <a:cxnLst/>
            <a:rect l="l" t="t" r="r" b="b"/>
            <a:pathLst>
              <a:path w="6254019" h="6254019">
                <a:moveTo>
                  <a:pt x="0" y="0"/>
                </a:moveTo>
                <a:lnTo>
                  <a:pt x="6254020" y="0"/>
                </a:lnTo>
                <a:lnTo>
                  <a:pt x="6254020" y="6254020"/>
                </a:lnTo>
                <a:lnTo>
                  <a:pt x="0" y="6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42F1A30-4437-85BC-280E-CC852D72B9E3}"/>
              </a:ext>
            </a:extLst>
          </p:cNvPr>
          <p:cNvSpPr txBox="1"/>
          <p:nvPr/>
        </p:nvSpPr>
        <p:spPr>
          <a:xfrm>
            <a:off x="1028700" y="1380499"/>
            <a:ext cx="162306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0E1214"/>
                </a:solidFill>
                <a:latin typeface="DM Sans"/>
                <a:ea typeface="DM Sans"/>
                <a:cs typeface="DM Sans"/>
                <a:sym typeface="DM Sans"/>
              </a:rPr>
              <a:t>SQL Query</a:t>
            </a:r>
          </a:p>
        </p:txBody>
      </p:sp>
    </p:spTree>
    <p:extLst>
      <p:ext uri="{BB962C8B-B14F-4D97-AF65-F5344CB8AC3E}">
        <p14:creationId xmlns:p14="http://schemas.microsoft.com/office/powerpoint/2010/main" val="415139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0ED85B-B172-5ED4-2D0C-05454A27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086ED775-FA56-48F3-B160-5C06CBD33379}"/>
              </a:ext>
            </a:extLst>
          </p:cNvPr>
          <p:cNvSpPr txBox="1"/>
          <p:nvPr/>
        </p:nvSpPr>
        <p:spPr>
          <a:xfrm>
            <a:off x="-197783" y="2492251"/>
            <a:ext cx="6245115" cy="788128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99"/>
              </a:lnSpc>
            </a:pPr>
            <a:endParaRPr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AD124F7-11B3-56AD-897F-F97DEB59EB62}"/>
              </a:ext>
            </a:extLst>
          </p:cNvPr>
          <p:cNvSpPr/>
          <p:nvPr/>
        </p:nvSpPr>
        <p:spPr>
          <a:xfrm>
            <a:off x="-181904" y="9284143"/>
            <a:ext cx="6254019" cy="6254019"/>
          </a:xfrm>
          <a:custGeom>
            <a:avLst/>
            <a:gdLst/>
            <a:ahLst/>
            <a:cxnLst/>
            <a:rect l="l" t="t" r="r" b="b"/>
            <a:pathLst>
              <a:path w="6254019" h="6254019">
                <a:moveTo>
                  <a:pt x="0" y="0"/>
                </a:moveTo>
                <a:lnTo>
                  <a:pt x="6254019" y="0"/>
                </a:lnTo>
                <a:lnTo>
                  <a:pt x="6254019" y="6254020"/>
                </a:lnTo>
                <a:lnTo>
                  <a:pt x="0" y="6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92073D7-D2C7-3EAC-617D-072D01EE9D59}"/>
              </a:ext>
            </a:extLst>
          </p:cNvPr>
          <p:cNvSpPr/>
          <p:nvPr/>
        </p:nvSpPr>
        <p:spPr>
          <a:xfrm>
            <a:off x="12215885" y="9284143"/>
            <a:ext cx="6254019" cy="6254019"/>
          </a:xfrm>
          <a:custGeom>
            <a:avLst/>
            <a:gdLst/>
            <a:ahLst/>
            <a:cxnLst/>
            <a:rect l="l" t="t" r="r" b="b"/>
            <a:pathLst>
              <a:path w="6254019" h="6254019">
                <a:moveTo>
                  <a:pt x="0" y="0"/>
                </a:moveTo>
                <a:lnTo>
                  <a:pt x="6254019" y="0"/>
                </a:lnTo>
                <a:lnTo>
                  <a:pt x="6254019" y="6254020"/>
                </a:lnTo>
                <a:lnTo>
                  <a:pt x="0" y="6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7381B72-B13D-8E67-DDF7-9A28D34DB8D5}"/>
              </a:ext>
            </a:extLst>
          </p:cNvPr>
          <p:cNvSpPr/>
          <p:nvPr/>
        </p:nvSpPr>
        <p:spPr>
          <a:xfrm>
            <a:off x="6009115" y="9284143"/>
            <a:ext cx="6254019" cy="6254019"/>
          </a:xfrm>
          <a:custGeom>
            <a:avLst/>
            <a:gdLst/>
            <a:ahLst/>
            <a:cxnLst/>
            <a:rect l="l" t="t" r="r" b="b"/>
            <a:pathLst>
              <a:path w="6254019" h="6254019">
                <a:moveTo>
                  <a:pt x="0" y="0"/>
                </a:moveTo>
                <a:lnTo>
                  <a:pt x="6254020" y="0"/>
                </a:lnTo>
                <a:lnTo>
                  <a:pt x="6254020" y="6254020"/>
                </a:lnTo>
                <a:lnTo>
                  <a:pt x="0" y="6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31845B0-0B4B-96C3-B367-8CFBB82F2ECD}"/>
              </a:ext>
            </a:extLst>
          </p:cNvPr>
          <p:cNvSpPr txBox="1"/>
          <p:nvPr/>
        </p:nvSpPr>
        <p:spPr>
          <a:xfrm>
            <a:off x="1028700" y="1380499"/>
            <a:ext cx="162306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0E1214"/>
                </a:solidFill>
                <a:latin typeface="DM Sans"/>
                <a:ea typeface="DM Sans"/>
                <a:cs typeface="DM Sans"/>
                <a:sym typeface="DM Sans"/>
              </a:rPr>
              <a:t>SQL Query</a:t>
            </a:r>
          </a:p>
        </p:txBody>
      </p:sp>
    </p:spTree>
    <p:extLst>
      <p:ext uri="{BB962C8B-B14F-4D97-AF65-F5344CB8AC3E}">
        <p14:creationId xmlns:p14="http://schemas.microsoft.com/office/powerpoint/2010/main" val="11179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456362" y="1831378"/>
            <a:ext cx="8138671" cy="358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DM Sans Bold"/>
              </a:rPr>
              <a:t>Thank you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3042" y="1"/>
            <a:ext cx="1702599" cy="716996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1965" y="3936718"/>
            <a:ext cx="1218640" cy="1218641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3368626" y="1803591"/>
            <a:ext cx="3581400" cy="35814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1965" y="0"/>
            <a:ext cx="3472876" cy="2326488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86957" y="1997358"/>
            <a:ext cx="0" cy="2396562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8325" y="6168121"/>
            <a:ext cx="1779676" cy="265747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9130410" y="6217683"/>
            <a:ext cx="6125149" cy="6125149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1965" y="7444005"/>
            <a:ext cx="3965028" cy="2842996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35734" y="-226458"/>
            <a:ext cx="8789339" cy="2181395"/>
          </a:xfrm>
          <a:prstGeom prst="rect">
            <a:avLst/>
          </a:prstGeom>
          <a:solidFill>
            <a:srgbClr val="969592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735734" y="8308338"/>
            <a:ext cx="8328694" cy="2560982"/>
          </a:xfrm>
          <a:prstGeom prst="rect">
            <a:avLst/>
          </a:prstGeom>
          <a:solidFill>
            <a:srgbClr val="ECEFF1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735734" y="1860037"/>
            <a:ext cx="7552266" cy="6566925"/>
            <a:chOff x="0" y="0"/>
            <a:chExt cx="3272790" cy="28457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2790" cy="2845791"/>
            </a:xfrm>
            <a:custGeom>
              <a:avLst/>
              <a:gdLst/>
              <a:ahLst/>
              <a:cxnLst/>
              <a:rect l="l" t="t" r="r" b="b"/>
              <a:pathLst>
                <a:path w="3272790" h="2845791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301878"/>
                    <a:pt x="3272790" y="674985"/>
                  </a:cubicBezTo>
                  <a:lnTo>
                    <a:pt x="3272790" y="2845791"/>
                  </a:lnTo>
                  <a:lnTo>
                    <a:pt x="0" y="2845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133" r="-15133"/>
              </a:stretch>
            </a:blip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7139952" y="1068845"/>
            <a:ext cx="2296095" cy="2296095"/>
          </a:xfrm>
          <a:custGeom>
            <a:avLst/>
            <a:gdLst/>
            <a:ahLst/>
            <a:cxnLst/>
            <a:rect l="l" t="t" r="r" b="b"/>
            <a:pathLst>
              <a:path w="2296095" h="2296095">
                <a:moveTo>
                  <a:pt x="0" y="0"/>
                </a:moveTo>
                <a:lnTo>
                  <a:pt x="2296096" y="0"/>
                </a:lnTo>
                <a:lnTo>
                  <a:pt x="2296096" y="2296095"/>
                </a:lnTo>
                <a:lnTo>
                  <a:pt x="0" y="22960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-299357" y="8962010"/>
            <a:ext cx="2296095" cy="2296095"/>
          </a:xfrm>
          <a:custGeom>
            <a:avLst/>
            <a:gdLst/>
            <a:ahLst/>
            <a:cxnLst/>
            <a:rect l="l" t="t" r="r" b="b"/>
            <a:pathLst>
              <a:path w="2296095" h="2296095">
                <a:moveTo>
                  <a:pt x="0" y="0"/>
                </a:moveTo>
                <a:lnTo>
                  <a:pt x="2296095" y="0"/>
                </a:lnTo>
                <a:lnTo>
                  <a:pt x="2296095" y="2296095"/>
                </a:lnTo>
                <a:lnTo>
                  <a:pt x="0" y="22960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375464" y="7601740"/>
            <a:ext cx="2720539" cy="2720539"/>
          </a:xfrm>
          <a:custGeom>
            <a:avLst/>
            <a:gdLst/>
            <a:ahLst/>
            <a:cxnLst/>
            <a:rect l="l" t="t" r="r" b="b"/>
            <a:pathLst>
              <a:path w="2720539" h="2720539">
                <a:moveTo>
                  <a:pt x="0" y="0"/>
                </a:moveTo>
                <a:lnTo>
                  <a:pt x="2720540" y="0"/>
                </a:lnTo>
                <a:lnTo>
                  <a:pt x="2720540" y="2720540"/>
                </a:lnTo>
                <a:lnTo>
                  <a:pt x="0" y="2720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97140" y="166672"/>
            <a:ext cx="11579441" cy="2481107"/>
            <a:chOff x="-308747" y="-2257819"/>
            <a:chExt cx="15439255" cy="3308142"/>
          </a:xfrm>
        </p:grpSpPr>
        <p:sp>
          <p:nvSpPr>
            <p:cNvPr id="10" name="TextBox 10"/>
            <p:cNvSpPr txBox="1"/>
            <p:nvPr/>
          </p:nvSpPr>
          <p:spPr>
            <a:xfrm>
              <a:off x="3810000" y="-2257819"/>
              <a:ext cx="11320508" cy="1127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20"/>
                </a:lnSpc>
              </a:pPr>
              <a:r>
                <a:rPr lang="en-US" sz="5500" dirty="0">
                  <a:solidFill>
                    <a:srgbClr val="F5F6F7"/>
                  </a:solidFill>
                  <a:latin typeface="DM Sans"/>
                  <a:ea typeface="DM Sans"/>
                  <a:cs typeface="DM Sans"/>
                  <a:sym typeface="DM Sans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308747" y="-98709"/>
              <a:ext cx="1264920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Wingdings" pitchFamily="2" charset="2"/>
                <a:buChar char="Ø"/>
              </a:pPr>
              <a:r>
                <a:rPr lang="en-US" sz="2800" dirty="0">
                  <a:solidFill>
                    <a:schemeClr val="bg1"/>
                  </a:solidFill>
                  <a:effectLst/>
                  <a:latin typeface="Helvetica" pitchFamily="2" charset="0"/>
                </a:rPr>
                <a:t>This project focuses on designing a relational database to manage hotel operations.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-1349461" y="-1217355"/>
            <a:ext cx="2378161" cy="2246055"/>
          </a:xfrm>
          <a:prstGeom prst="rect">
            <a:avLst/>
          </a:prstGeom>
          <a:solidFill>
            <a:srgbClr val="ECEFF1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F36E4-7210-85AC-C8D2-1377D582147C}"/>
              </a:ext>
            </a:extLst>
          </p:cNvPr>
          <p:cNvSpPr txBox="1"/>
          <p:nvPr/>
        </p:nvSpPr>
        <p:spPr>
          <a:xfrm>
            <a:off x="304800" y="3064858"/>
            <a:ext cx="199285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59105-9FAD-CE1E-1540-FBEF73977AFE}"/>
              </a:ext>
            </a:extLst>
          </p:cNvPr>
          <p:cNvSpPr txBox="1"/>
          <p:nvPr/>
        </p:nvSpPr>
        <p:spPr>
          <a:xfrm>
            <a:off x="304801" y="3993502"/>
            <a:ext cx="10744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Efficiently manage guest reservations, room availability, </a:t>
            </a:r>
          </a:p>
          <a:p>
            <a:r>
              <a:rPr lang="en-US" sz="33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and billing processes.</a:t>
            </a:r>
            <a:br>
              <a:rPr lang="en-US" sz="33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300" dirty="0">
              <a:solidFill>
                <a:srgbClr val="F5F6F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 overbooking and enhance the overall guest experience.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300" dirty="0">
              <a:solidFill>
                <a:srgbClr val="F5F6F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Facilitate quick and accurate data retrieval through optimized queries.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1379" y="15389"/>
            <a:ext cx="12205242" cy="118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17163" y="6133219"/>
            <a:ext cx="5950492" cy="992051"/>
            <a:chOff x="0" y="-57150"/>
            <a:chExt cx="7933989" cy="1322735"/>
          </a:xfrm>
        </p:grpSpPr>
        <p:sp>
          <p:nvSpPr>
            <p:cNvPr id="5" name="TextBox 5"/>
            <p:cNvSpPr txBox="1"/>
            <p:nvPr/>
          </p:nvSpPr>
          <p:spPr>
            <a:xfrm>
              <a:off x="0" y="791096"/>
              <a:ext cx="7933989" cy="474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F5F6F7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933989" cy="636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endParaRPr lang="en-US" sz="2799" b="1" dirty="0">
                <a:solidFill>
                  <a:srgbClr val="F5F6F7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6522478" y="4930720"/>
            <a:ext cx="3809374" cy="3809374"/>
          </a:xfrm>
          <a:custGeom>
            <a:avLst/>
            <a:gdLst/>
            <a:ahLst/>
            <a:cxnLst/>
            <a:rect l="l" t="t" r="r" b="b"/>
            <a:pathLst>
              <a:path w="3809374" h="3809374">
                <a:moveTo>
                  <a:pt x="0" y="0"/>
                </a:moveTo>
                <a:lnTo>
                  <a:pt x="3809374" y="0"/>
                </a:lnTo>
                <a:lnTo>
                  <a:pt x="3809374" y="3809374"/>
                </a:lnTo>
                <a:lnTo>
                  <a:pt x="0" y="380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100045" y="5506744"/>
            <a:ext cx="5950492" cy="47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endParaRPr lang="en-US" sz="2799" b="1" dirty="0">
              <a:solidFill>
                <a:srgbClr val="F5F6F7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2192726" y="4930720"/>
            <a:ext cx="3809374" cy="3809374"/>
          </a:xfrm>
          <a:custGeom>
            <a:avLst/>
            <a:gdLst/>
            <a:ahLst/>
            <a:cxnLst/>
            <a:rect l="l" t="t" r="r" b="b"/>
            <a:pathLst>
              <a:path w="3809374" h="3809374">
                <a:moveTo>
                  <a:pt x="0" y="0"/>
                </a:moveTo>
                <a:lnTo>
                  <a:pt x="3809374" y="0"/>
                </a:lnTo>
                <a:lnTo>
                  <a:pt x="3809374" y="3809374"/>
                </a:lnTo>
                <a:lnTo>
                  <a:pt x="0" y="3809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6676191" y="-133901"/>
            <a:ext cx="1876112" cy="1981825"/>
          </a:xfrm>
          <a:prstGeom prst="rect">
            <a:avLst/>
          </a:prstGeom>
          <a:solidFill>
            <a:srgbClr val="ECEFF1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64303" y="-133901"/>
            <a:ext cx="1981825" cy="1981825"/>
          </a:xfrm>
          <a:custGeom>
            <a:avLst/>
            <a:gdLst/>
            <a:ahLst/>
            <a:cxnLst/>
            <a:rect l="l" t="t" r="r" b="b"/>
            <a:pathLst>
              <a:path w="1981825" h="1981825">
                <a:moveTo>
                  <a:pt x="0" y="0"/>
                </a:moveTo>
                <a:lnTo>
                  <a:pt x="1981825" y="0"/>
                </a:lnTo>
                <a:lnTo>
                  <a:pt x="1981825" y="1981825"/>
                </a:lnTo>
                <a:lnTo>
                  <a:pt x="0" y="1981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E4628-BF10-089E-87FA-1E36D5184BD8}"/>
              </a:ext>
            </a:extLst>
          </p:cNvPr>
          <p:cNvSpPr txBox="1"/>
          <p:nvPr/>
        </p:nvSpPr>
        <p:spPr>
          <a:xfrm>
            <a:off x="2117163" y="2171700"/>
            <a:ext cx="14405315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u="sng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Vision:</a:t>
            </a:r>
          </a:p>
          <a:p>
            <a:endParaRPr lang="en-US" sz="3300" dirty="0">
              <a:solidFill>
                <a:srgbClr val="F5F6F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3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empower hotel operators with a scalable, secure, and automated information system that enhances guest satisfaction, reduces manual overhead, and supports data-driven decisions across all departments.</a:t>
            </a:r>
          </a:p>
          <a:p>
            <a:endParaRPr lang="en-US" sz="3300" dirty="0">
              <a:solidFill>
                <a:srgbClr val="F5F6F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300" u="sng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Mission:</a:t>
            </a:r>
          </a:p>
          <a:p>
            <a:br>
              <a:rPr lang="en-US" sz="33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dirty="0">
                <a:solidFill>
                  <a:srgbClr val="F5F6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reliable and efficient database-driven hotel management system that simplifies booking, billing, service delivery, and reporting while ensuring data integrity and operational accuracy.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66782" y="6875091"/>
            <a:ext cx="4170540" cy="35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0E121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6225888" y="6875091"/>
            <a:ext cx="636995" cy="636995"/>
          </a:xfrm>
          <a:prstGeom prst="rect">
            <a:avLst/>
          </a:prstGeom>
          <a:solidFill>
            <a:srgbClr val="37474F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223442" y="5143500"/>
            <a:ext cx="629026" cy="629026"/>
          </a:xfrm>
          <a:custGeom>
            <a:avLst/>
            <a:gdLst/>
            <a:ahLst/>
            <a:cxnLst/>
            <a:rect l="l" t="t" r="r" b="b"/>
            <a:pathLst>
              <a:path w="629026" h="629026">
                <a:moveTo>
                  <a:pt x="0" y="0"/>
                </a:moveTo>
                <a:lnTo>
                  <a:pt x="629026" y="0"/>
                </a:lnTo>
                <a:lnTo>
                  <a:pt x="629026" y="629026"/>
                </a:lnTo>
                <a:lnTo>
                  <a:pt x="0" y="629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-567758" y="9475515"/>
            <a:ext cx="19423516" cy="1170897"/>
          </a:xfrm>
          <a:prstGeom prst="rect">
            <a:avLst/>
          </a:prstGeom>
          <a:solidFill>
            <a:srgbClr val="1A1C1C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425117" y="1028700"/>
            <a:ext cx="15196101" cy="1286405"/>
          </a:xfrm>
          <a:prstGeom prst="rect">
            <a:avLst/>
          </a:prstGeom>
          <a:solidFill>
            <a:srgbClr val="B1B0AD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222946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6862883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722881" y="1390351"/>
            <a:ext cx="12205242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Entities &amp; Relationships</a:t>
            </a:r>
            <a:endParaRPr lang="en-US" sz="7200" dirty="0">
              <a:solidFill>
                <a:srgbClr val="0E1214"/>
              </a:solidFill>
              <a:latin typeface="Times New Roman" panose="02020603050405020304" pitchFamily="18" charset="0"/>
              <a:ea typeface="DM Sans"/>
              <a:cs typeface="Times New Roman" panose="02020603050405020304" pitchFamily="18" charset="0"/>
              <a:sym typeface="DM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8B2642-1A1B-40E2-A0F3-81FD079317BB}"/>
              </a:ext>
            </a:extLst>
          </p:cNvPr>
          <p:cNvSpPr txBox="1"/>
          <p:nvPr/>
        </p:nvSpPr>
        <p:spPr>
          <a:xfrm>
            <a:off x="-533112" y="2629788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28700" lvl="1" indent="-571500">
              <a:buFont typeface="Wingdings" pitchFamily="2" charset="2"/>
              <a:buChar char="§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Entities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E9CA51-2CED-B6B7-150A-BF34884BCEB0}"/>
              </a:ext>
            </a:extLst>
          </p:cNvPr>
          <p:cNvSpPr txBox="1"/>
          <p:nvPr/>
        </p:nvSpPr>
        <p:spPr>
          <a:xfrm>
            <a:off x="228600" y="3543948"/>
            <a:ext cx="132154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	Stores guest details like name, contact, address, ID, and date of birth.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	Tracks room number, type, rate, and assignment status.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	Connects guests to hotels and rooms with check-in and check-out dates.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	Manages billing details such as total amount, payment method, and payment status.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Hotel Services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Defines services like laundry, cleaning, and room service.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F4F55-863B-B76A-34EB-AF0047817196}"/>
              </a:ext>
            </a:extLst>
          </p:cNvPr>
          <p:cNvSpPr txBox="1"/>
          <p:nvPr/>
        </p:nvSpPr>
        <p:spPr>
          <a:xfrm>
            <a:off x="-514451" y="7127882"/>
            <a:ext cx="3988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28700" lvl="1" indent="-571500">
              <a:buFont typeface="Wingdings" pitchFamily="2" charset="2"/>
              <a:buChar char="§"/>
            </a:pPr>
            <a:r>
              <a:rPr lang="en-US" sz="4000" dirty="0"/>
              <a:t>Relationships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4262B-6886-9A7B-8BC8-5BC84927AFD4}"/>
              </a:ext>
            </a:extLst>
          </p:cNvPr>
          <p:cNvSpPr txBox="1"/>
          <p:nvPr/>
        </p:nvSpPr>
        <p:spPr>
          <a:xfrm>
            <a:off x="601085" y="7918163"/>
            <a:ext cx="10659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One-to-Many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Guests → Bookings | Bookings → Invoices | Staff → Service Usages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958691-F89E-E06F-9C40-AA4E08BC6A8E}"/>
              </a:ext>
            </a:extLst>
          </p:cNvPr>
          <p:cNvSpPr txBox="1"/>
          <p:nvPr/>
        </p:nvSpPr>
        <p:spPr>
          <a:xfrm>
            <a:off x="601085" y="8562830"/>
            <a:ext cx="14428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Many-to-Many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Bookings ↔ Rooms (via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booked_rooms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| Bookings ↔ Hotel Services (via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hotel_service_usages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C9180-16AC-88AB-1EEB-64D141F44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>
            <a:extLst>
              <a:ext uri="{FF2B5EF4-FFF2-40B4-BE49-F238E27FC236}">
                <a16:creationId xmlns:a16="http://schemas.microsoft.com/office/drawing/2014/main" id="{E93EE20C-EE51-4489-201E-79CEAFBC1413}"/>
              </a:ext>
            </a:extLst>
          </p:cNvPr>
          <p:cNvSpPr/>
          <p:nvPr/>
        </p:nvSpPr>
        <p:spPr>
          <a:xfrm>
            <a:off x="-567758" y="9475515"/>
            <a:ext cx="19423516" cy="1170897"/>
          </a:xfrm>
          <a:prstGeom prst="rect">
            <a:avLst/>
          </a:prstGeom>
          <a:solidFill>
            <a:srgbClr val="1A1C1C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D203E8A-57DF-CB4A-D7CA-EECC0CC595E2}"/>
              </a:ext>
            </a:extLst>
          </p:cNvPr>
          <p:cNvSpPr/>
          <p:nvPr/>
        </p:nvSpPr>
        <p:spPr>
          <a:xfrm>
            <a:off x="-222946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64A1D28-07C6-A976-50EF-E8D73F7BCADB}"/>
              </a:ext>
            </a:extLst>
          </p:cNvPr>
          <p:cNvSpPr/>
          <p:nvPr/>
        </p:nvSpPr>
        <p:spPr>
          <a:xfrm rot="-10800000">
            <a:off x="16862883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close-up of a list&#10;&#10;AI-generated content may be incorrect.">
            <a:extLst>
              <a:ext uri="{FF2B5EF4-FFF2-40B4-BE49-F238E27FC236}">
                <a16:creationId xmlns:a16="http://schemas.microsoft.com/office/drawing/2014/main" id="{2FCDD0B1-8592-F6C9-B778-A0152E577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215"/>
            <a:ext cx="18287999" cy="7887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FE0BD-9B30-E560-B032-40E88FF00B34}"/>
              </a:ext>
            </a:extLst>
          </p:cNvPr>
          <p:cNvSpPr txBox="1"/>
          <p:nvPr/>
        </p:nvSpPr>
        <p:spPr>
          <a:xfrm>
            <a:off x="1752600" y="215112"/>
            <a:ext cx="6631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kern="14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Database Normalization</a:t>
            </a:r>
            <a:endParaRPr lang="en-US" sz="4800" b="1" kern="1400" spc="25" dirty="0">
              <a:solidFill>
                <a:srgbClr val="17365D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9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46C05-EA10-C464-3A3E-877B71A3E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>
            <a:extLst>
              <a:ext uri="{FF2B5EF4-FFF2-40B4-BE49-F238E27FC236}">
                <a16:creationId xmlns:a16="http://schemas.microsoft.com/office/drawing/2014/main" id="{C0C5D48B-0547-5ADF-FD8B-58B0414B8F82}"/>
              </a:ext>
            </a:extLst>
          </p:cNvPr>
          <p:cNvSpPr/>
          <p:nvPr/>
        </p:nvSpPr>
        <p:spPr>
          <a:xfrm>
            <a:off x="-567758" y="9475515"/>
            <a:ext cx="19423516" cy="1170897"/>
          </a:xfrm>
          <a:prstGeom prst="rect">
            <a:avLst/>
          </a:prstGeom>
          <a:solidFill>
            <a:srgbClr val="1A1C1C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1F67DEC-81C5-B1E7-0213-A6CD3B66FB56}"/>
              </a:ext>
            </a:extLst>
          </p:cNvPr>
          <p:cNvSpPr/>
          <p:nvPr/>
        </p:nvSpPr>
        <p:spPr>
          <a:xfrm>
            <a:off x="-222946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74E18E32-07BB-6D9A-1CD7-BC7A940CFD51}"/>
              </a:ext>
            </a:extLst>
          </p:cNvPr>
          <p:cNvSpPr/>
          <p:nvPr/>
        </p:nvSpPr>
        <p:spPr>
          <a:xfrm rot="-10800000">
            <a:off x="16862883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6AC86-B591-100B-B2AB-62CAE80B8E91}"/>
              </a:ext>
            </a:extLst>
          </p:cNvPr>
          <p:cNvSpPr txBox="1"/>
          <p:nvPr/>
        </p:nvSpPr>
        <p:spPr>
          <a:xfrm>
            <a:off x="1752600" y="215112"/>
            <a:ext cx="6631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kern="14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Database Normalization</a:t>
            </a:r>
            <a:endParaRPr lang="en-US" sz="4800" b="1" kern="1400" spc="25" dirty="0">
              <a:solidFill>
                <a:srgbClr val="17365D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-up of a list&#10;&#10;AI-generated content may be incorrect.">
            <a:extLst>
              <a:ext uri="{FF2B5EF4-FFF2-40B4-BE49-F238E27FC236}">
                <a16:creationId xmlns:a16="http://schemas.microsoft.com/office/drawing/2014/main" id="{F3736091-900C-95EF-BEC3-B28F64CC9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8288000" cy="78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0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AEC98-B617-827C-7DB2-6CBBF4C9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>
            <a:extLst>
              <a:ext uri="{FF2B5EF4-FFF2-40B4-BE49-F238E27FC236}">
                <a16:creationId xmlns:a16="http://schemas.microsoft.com/office/drawing/2014/main" id="{0674C6ED-9101-0F21-6786-6FC1BFCD5FA4}"/>
              </a:ext>
            </a:extLst>
          </p:cNvPr>
          <p:cNvSpPr/>
          <p:nvPr/>
        </p:nvSpPr>
        <p:spPr>
          <a:xfrm>
            <a:off x="-567758" y="9475515"/>
            <a:ext cx="19423516" cy="1170897"/>
          </a:xfrm>
          <a:prstGeom prst="rect">
            <a:avLst/>
          </a:prstGeom>
          <a:solidFill>
            <a:srgbClr val="1A1C1C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1BB6396-67F8-E4C7-3D4E-03EE5182ED11}"/>
              </a:ext>
            </a:extLst>
          </p:cNvPr>
          <p:cNvSpPr/>
          <p:nvPr/>
        </p:nvSpPr>
        <p:spPr>
          <a:xfrm>
            <a:off x="-222946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272B457-D5FF-41F9-28AD-EEF64A2A704B}"/>
              </a:ext>
            </a:extLst>
          </p:cNvPr>
          <p:cNvSpPr/>
          <p:nvPr/>
        </p:nvSpPr>
        <p:spPr>
          <a:xfrm rot="-10800000">
            <a:off x="16862883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50D4C-AE15-9B6E-0D8D-7620D756933C}"/>
              </a:ext>
            </a:extLst>
          </p:cNvPr>
          <p:cNvSpPr txBox="1"/>
          <p:nvPr/>
        </p:nvSpPr>
        <p:spPr>
          <a:xfrm>
            <a:off x="1752600" y="215112"/>
            <a:ext cx="6631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kern="14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Database Normalization</a:t>
            </a:r>
            <a:endParaRPr lang="en-US" sz="4800" b="1" kern="1400" spc="25" dirty="0">
              <a:solidFill>
                <a:srgbClr val="17365D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 descr="A list of cleaning service&#10;&#10;AI-generated content may be incorrect.">
            <a:extLst>
              <a:ext uri="{FF2B5EF4-FFF2-40B4-BE49-F238E27FC236}">
                <a16:creationId xmlns:a16="http://schemas.microsoft.com/office/drawing/2014/main" id="{3CC7D232-437F-6F56-A994-37C843568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18288000" cy="77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B1E2A-ACFB-7B37-2417-0AE15940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>
            <a:extLst>
              <a:ext uri="{FF2B5EF4-FFF2-40B4-BE49-F238E27FC236}">
                <a16:creationId xmlns:a16="http://schemas.microsoft.com/office/drawing/2014/main" id="{2B364F54-C61A-F851-C964-31F5CCAFE0D4}"/>
              </a:ext>
            </a:extLst>
          </p:cNvPr>
          <p:cNvSpPr/>
          <p:nvPr/>
        </p:nvSpPr>
        <p:spPr>
          <a:xfrm>
            <a:off x="-381000" y="11010900"/>
            <a:ext cx="19423516" cy="1170897"/>
          </a:xfrm>
          <a:prstGeom prst="rect">
            <a:avLst/>
          </a:prstGeom>
          <a:solidFill>
            <a:srgbClr val="1A1C1C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495DE6A-BDA5-B5EA-2E49-07A2EA78E294}"/>
              </a:ext>
            </a:extLst>
          </p:cNvPr>
          <p:cNvSpPr/>
          <p:nvPr/>
        </p:nvSpPr>
        <p:spPr>
          <a:xfrm>
            <a:off x="-222946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35ABD6FC-2072-1541-C67F-F48689CEE6A8}"/>
              </a:ext>
            </a:extLst>
          </p:cNvPr>
          <p:cNvSpPr/>
          <p:nvPr/>
        </p:nvSpPr>
        <p:spPr>
          <a:xfrm rot="-10800000">
            <a:off x="16862883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17983-7E21-D0E4-4B5D-B06570187EE1}"/>
              </a:ext>
            </a:extLst>
          </p:cNvPr>
          <p:cNvSpPr txBox="1"/>
          <p:nvPr/>
        </p:nvSpPr>
        <p:spPr>
          <a:xfrm>
            <a:off x="1752600" y="215112"/>
            <a:ext cx="3549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kern="1400" spc="25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ER Diagram</a:t>
            </a:r>
            <a:endParaRPr lang="en-US" sz="4800" b="1" kern="1400" spc="25" dirty="0">
              <a:solidFill>
                <a:srgbClr val="17365D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computer flowchart&#10;&#10;AI-generated content may be incorrect.">
            <a:extLst>
              <a:ext uri="{FF2B5EF4-FFF2-40B4-BE49-F238E27FC236}">
                <a16:creationId xmlns:a16="http://schemas.microsoft.com/office/drawing/2014/main" id="{CA32E020-C6AA-A0E3-8751-299315FDB995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47749"/>
            <a:ext cx="18288000" cy="92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0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5B7452-99C2-C057-465E-C9B2679D5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DFDE7B7-EE1E-2E37-B82A-D0B8F36046B8}"/>
              </a:ext>
            </a:extLst>
          </p:cNvPr>
          <p:cNvSpPr txBox="1"/>
          <p:nvPr/>
        </p:nvSpPr>
        <p:spPr>
          <a:xfrm>
            <a:off x="-197783" y="2492251"/>
            <a:ext cx="6245115" cy="788128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99"/>
              </a:lnSpc>
            </a:pPr>
            <a:endParaRPr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DD25A50-ABC0-6BC2-2CA4-291A4F8662AE}"/>
              </a:ext>
            </a:extLst>
          </p:cNvPr>
          <p:cNvSpPr/>
          <p:nvPr/>
        </p:nvSpPr>
        <p:spPr>
          <a:xfrm>
            <a:off x="-181904" y="9284143"/>
            <a:ext cx="6254019" cy="6254019"/>
          </a:xfrm>
          <a:custGeom>
            <a:avLst/>
            <a:gdLst/>
            <a:ahLst/>
            <a:cxnLst/>
            <a:rect l="l" t="t" r="r" b="b"/>
            <a:pathLst>
              <a:path w="6254019" h="6254019">
                <a:moveTo>
                  <a:pt x="0" y="0"/>
                </a:moveTo>
                <a:lnTo>
                  <a:pt x="6254019" y="0"/>
                </a:lnTo>
                <a:lnTo>
                  <a:pt x="6254019" y="6254020"/>
                </a:lnTo>
                <a:lnTo>
                  <a:pt x="0" y="6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80A24E3-E43C-663B-9F8E-5C7F5FED08AD}"/>
              </a:ext>
            </a:extLst>
          </p:cNvPr>
          <p:cNvSpPr/>
          <p:nvPr/>
        </p:nvSpPr>
        <p:spPr>
          <a:xfrm>
            <a:off x="12215885" y="9284143"/>
            <a:ext cx="6254019" cy="6254019"/>
          </a:xfrm>
          <a:custGeom>
            <a:avLst/>
            <a:gdLst/>
            <a:ahLst/>
            <a:cxnLst/>
            <a:rect l="l" t="t" r="r" b="b"/>
            <a:pathLst>
              <a:path w="6254019" h="6254019">
                <a:moveTo>
                  <a:pt x="0" y="0"/>
                </a:moveTo>
                <a:lnTo>
                  <a:pt x="6254019" y="0"/>
                </a:lnTo>
                <a:lnTo>
                  <a:pt x="6254019" y="6254020"/>
                </a:lnTo>
                <a:lnTo>
                  <a:pt x="0" y="6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7EB6EA2-C52F-D1C4-AF85-4F2DE51AD2FB}"/>
              </a:ext>
            </a:extLst>
          </p:cNvPr>
          <p:cNvSpPr/>
          <p:nvPr/>
        </p:nvSpPr>
        <p:spPr>
          <a:xfrm>
            <a:off x="6009115" y="9284143"/>
            <a:ext cx="6254019" cy="6254019"/>
          </a:xfrm>
          <a:custGeom>
            <a:avLst/>
            <a:gdLst/>
            <a:ahLst/>
            <a:cxnLst/>
            <a:rect l="l" t="t" r="r" b="b"/>
            <a:pathLst>
              <a:path w="6254019" h="6254019">
                <a:moveTo>
                  <a:pt x="0" y="0"/>
                </a:moveTo>
                <a:lnTo>
                  <a:pt x="6254020" y="0"/>
                </a:lnTo>
                <a:lnTo>
                  <a:pt x="6254020" y="6254020"/>
                </a:lnTo>
                <a:lnTo>
                  <a:pt x="0" y="6254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8631BD1-2169-2414-26E5-606DF8F8A83D}"/>
              </a:ext>
            </a:extLst>
          </p:cNvPr>
          <p:cNvSpPr txBox="1"/>
          <p:nvPr/>
        </p:nvSpPr>
        <p:spPr>
          <a:xfrm>
            <a:off x="1028700" y="1380499"/>
            <a:ext cx="1623060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0E1214"/>
                </a:solidFill>
                <a:latin typeface="DM Sans"/>
                <a:ea typeface="DM Sans"/>
                <a:cs typeface="DM Sans"/>
                <a:sym typeface="DM Sans"/>
              </a:rPr>
              <a:t>SQL Query</a:t>
            </a:r>
          </a:p>
        </p:txBody>
      </p:sp>
    </p:spTree>
    <p:extLst>
      <p:ext uri="{BB962C8B-B14F-4D97-AF65-F5344CB8AC3E}">
        <p14:creationId xmlns:p14="http://schemas.microsoft.com/office/powerpoint/2010/main" val="3275679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299</Words>
  <Application>Microsoft Macintosh PowerPoint</Application>
  <PresentationFormat>Custom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Wingdings</vt:lpstr>
      <vt:lpstr>DM Sans</vt:lpstr>
      <vt:lpstr>Arial</vt:lpstr>
      <vt:lpstr>Times New Roman</vt:lpstr>
      <vt:lpstr>DM Sans Bold</vt:lpstr>
      <vt:lpstr>Helvetica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Presentation</dc:title>
  <cp:lastModifiedBy>Prajapati, Mr. Dixit Pravinbhai</cp:lastModifiedBy>
  <cp:revision>8</cp:revision>
  <dcterms:created xsi:type="dcterms:W3CDTF">2006-08-16T00:00:00Z</dcterms:created>
  <dcterms:modified xsi:type="dcterms:W3CDTF">2025-05-10T19:09:45Z</dcterms:modified>
  <dc:identifier>DAGnEV29odI</dc:identifier>
</cp:coreProperties>
</file>